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543" r:id="rId2"/>
    <p:sldId id="713" r:id="rId3"/>
    <p:sldId id="729" r:id="rId4"/>
    <p:sldId id="2776" r:id="rId5"/>
    <p:sldId id="2799" r:id="rId6"/>
    <p:sldId id="678" r:id="rId7"/>
    <p:sldId id="2793" r:id="rId8"/>
    <p:sldId id="791" r:id="rId9"/>
    <p:sldId id="701" r:id="rId10"/>
  </p:sldIdLst>
  <p:sldSz cx="9144000" cy="6858000" type="screen4x3"/>
  <p:notesSz cx="6769100" cy="9906000"/>
  <p:defaultTextStyle>
    <a:defPPr>
      <a:defRPr lang="cs-CZ"/>
    </a:defPPr>
    <a:lvl1pPr algn="ctr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3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ří Seger" initials="JS" lastIdx="2" clrIdx="0">
    <p:extLst>
      <p:ext uri="{19B8F6BF-5375-455C-9EA6-DF929625EA0E}">
        <p15:presenceInfo xmlns:p15="http://schemas.microsoft.com/office/powerpoint/2012/main" userId="5b3a54bf8ba0a4b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660033"/>
    <a:srgbClr val="CC3300"/>
    <a:srgbClr val="FF0000"/>
    <a:srgbClr val="FFCC99"/>
    <a:srgbClr val="3333FF"/>
    <a:srgbClr val="00FFFF"/>
    <a:srgbClr val="FFFFCC"/>
    <a:srgbClr val="3399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34587" autoAdjust="0"/>
    <p:restoredTop sz="86461" autoAdjust="0"/>
  </p:normalViewPr>
  <p:slideViewPr>
    <p:cSldViewPr>
      <p:cViewPr varScale="1">
        <p:scale>
          <a:sx n="106" d="100"/>
          <a:sy n="106" d="100"/>
        </p:scale>
        <p:origin x="56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1788" y="-90"/>
      </p:cViewPr>
      <p:guideLst>
        <p:guide orient="horz" pos="3120"/>
        <p:guide pos="2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.xml"/><Relationship Id="rId7" Type="http://schemas.openxmlformats.org/officeDocument/2006/relationships/slide" Target="slides/slide8.xml"/><Relationship Id="rId2" Type="http://schemas.openxmlformats.org/officeDocument/2006/relationships/slide" Target="slides/slide3.xml"/><Relationship Id="rId1" Type="http://schemas.openxmlformats.org/officeDocument/2006/relationships/slide" Target="slides/slide1.xml"/><Relationship Id="rId6" Type="http://schemas.openxmlformats.org/officeDocument/2006/relationships/slide" Target="slides/slide7.xml"/><Relationship Id="rId5" Type="http://schemas.openxmlformats.org/officeDocument/2006/relationships/slide" Target="slides/slide6.xml"/><Relationship Id="rId4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37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cs-CZ"/>
              <a:t>Podklady ke školení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3813" y="0"/>
            <a:ext cx="29337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cs-CZ"/>
              <a:t>ČSN EN ISO  50001</a:t>
            </a:r>
          </a:p>
        </p:txBody>
      </p:sp>
      <p:sp>
        <p:nvSpPr>
          <p:cNvPr id="169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9113"/>
            <a:ext cx="29337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cs-CZ"/>
              <a:t>Sdružení poradců</a:t>
            </a:r>
          </a:p>
        </p:txBody>
      </p:sp>
      <p:sp>
        <p:nvSpPr>
          <p:cNvPr id="169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3813" y="9409113"/>
            <a:ext cx="29337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B03D0B9-26E8-4D4B-9F5A-8FF12D144D9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37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cs-CZ"/>
              <a:t>Podklady ke školení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5400" y="0"/>
            <a:ext cx="29337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cs-CZ"/>
              <a:t>ČSN EN ISO  50001</a:t>
            </a:r>
          </a:p>
        </p:txBody>
      </p:sp>
      <p:sp>
        <p:nvSpPr>
          <p:cNvPr id="931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80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3288" y="4705350"/>
            <a:ext cx="4962525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337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cs-CZ"/>
              <a:t>Sdružení poradců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5400" y="9410700"/>
            <a:ext cx="29337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E4964A4-0112-45BD-9979-C38697EC916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cs-CZ"/>
              <a:t>Podklady ke školení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cs-CZ"/>
              <a:t>ČSN EN ISO  50001</a:t>
            </a:r>
          </a:p>
        </p:txBody>
      </p:sp>
      <p:sp>
        <p:nvSpPr>
          <p:cNvPr id="942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cs-CZ"/>
              <a:t>Sdružení poradců</a:t>
            </a:r>
          </a:p>
        </p:txBody>
      </p:sp>
      <p:sp>
        <p:nvSpPr>
          <p:cNvPr id="942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C581D6-8826-4A68-A02E-8E2EFD494330}" type="slidenum">
              <a:rPr lang="cs-CZ" smtClean="0"/>
              <a:pPr/>
              <a:t>1</a:t>
            </a:fld>
            <a:endParaRPr lang="cs-CZ"/>
          </a:p>
        </p:txBody>
      </p:sp>
      <p:sp>
        <p:nvSpPr>
          <p:cNvPr id="942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2013" y="495300"/>
            <a:ext cx="2641600" cy="1981200"/>
          </a:xfrm>
          <a:solidFill>
            <a:srgbClr val="FFFFFF"/>
          </a:solidFill>
          <a:ln/>
        </p:spPr>
      </p:sp>
      <p:sp>
        <p:nvSpPr>
          <p:cNvPr id="942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2640013"/>
            <a:ext cx="4962525" cy="66055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2967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cs-CZ"/>
              <a:t>Podklady ke školení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cs-CZ"/>
              <a:t>ISO 14001:2015</a:t>
            </a:r>
          </a:p>
        </p:txBody>
      </p:sp>
      <p:sp>
        <p:nvSpPr>
          <p:cNvPr id="1024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endParaRPr lang="cs-CZ"/>
          </a:p>
        </p:txBody>
      </p:sp>
      <p:sp>
        <p:nvSpPr>
          <p:cNvPr id="1024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386A0-C8AA-486C-8825-420D5C88BEC7}" type="slidenum">
              <a:rPr lang="cs-CZ" smtClean="0"/>
              <a:pPr/>
              <a:t>3</a:t>
            </a:fld>
            <a:endParaRPr lang="cs-CZ"/>
          </a:p>
        </p:txBody>
      </p:sp>
      <p:sp>
        <p:nvSpPr>
          <p:cNvPr id="10240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cs-CZ"/>
              <a:t>Podklady ke školení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cs-CZ"/>
              <a:t>ČSN EN ISO  50001</a:t>
            </a:r>
          </a:p>
        </p:txBody>
      </p:sp>
      <p:sp>
        <p:nvSpPr>
          <p:cNvPr id="1024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cs-CZ"/>
              <a:t>Sdružení poradců</a:t>
            </a:r>
          </a:p>
        </p:txBody>
      </p:sp>
      <p:sp>
        <p:nvSpPr>
          <p:cNvPr id="1024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386A0-C8AA-486C-8825-420D5C88BEC7}" type="slidenum">
              <a:rPr lang="cs-CZ" smtClean="0"/>
              <a:pPr/>
              <a:t>4</a:t>
            </a:fld>
            <a:endParaRPr lang="cs-CZ"/>
          </a:p>
        </p:txBody>
      </p:sp>
      <p:sp>
        <p:nvSpPr>
          <p:cNvPr id="10240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5326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cs-CZ"/>
              <a:t>Podklady ke školení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cs-CZ"/>
              <a:t>ČSN EN ISO  50001</a:t>
            </a:r>
          </a:p>
        </p:txBody>
      </p:sp>
      <p:sp>
        <p:nvSpPr>
          <p:cNvPr id="1024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cs-CZ"/>
              <a:t>Sdružení poradců</a:t>
            </a:r>
          </a:p>
        </p:txBody>
      </p:sp>
      <p:sp>
        <p:nvSpPr>
          <p:cNvPr id="1024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386A0-C8AA-486C-8825-420D5C88BEC7}" type="slidenum">
              <a:rPr lang="cs-CZ" smtClean="0"/>
              <a:pPr/>
              <a:t>5</a:t>
            </a:fld>
            <a:endParaRPr lang="cs-CZ"/>
          </a:p>
        </p:txBody>
      </p:sp>
      <p:sp>
        <p:nvSpPr>
          <p:cNvPr id="10240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3112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cs-CZ"/>
              <a:t>Podklady ke školení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cs-CZ"/>
              <a:t>ČSN EN ISO  50001</a:t>
            </a:r>
          </a:p>
        </p:txBody>
      </p:sp>
      <p:sp>
        <p:nvSpPr>
          <p:cNvPr id="1024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cs-CZ"/>
              <a:t>Sdružení poradců</a:t>
            </a:r>
          </a:p>
        </p:txBody>
      </p:sp>
      <p:sp>
        <p:nvSpPr>
          <p:cNvPr id="1024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386A0-C8AA-486C-8825-420D5C88BEC7}" type="slidenum">
              <a:rPr lang="cs-CZ" smtClean="0"/>
              <a:pPr/>
              <a:t>6</a:t>
            </a:fld>
            <a:endParaRPr lang="cs-CZ"/>
          </a:p>
        </p:txBody>
      </p:sp>
      <p:sp>
        <p:nvSpPr>
          <p:cNvPr id="10240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cs-CZ"/>
              <a:t>Podklady ke školení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cs-CZ"/>
              <a:t>ISO 14001:2015</a:t>
            </a:r>
          </a:p>
        </p:txBody>
      </p:sp>
      <p:sp>
        <p:nvSpPr>
          <p:cNvPr id="972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cs-CZ"/>
              <a:t>Sdružení poradců</a:t>
            </a:r>
          </a:p>
        </p:txBody>
      </p:sp>
      <p:sp>
        <p:nvSpPr>
          <p:cNvPr id="972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6C020-7241-43A7-874D-59776CBC1D37}" type="slidenum">
              <a:rPr lang="cs-CZ" smtClean="0"/>
              <a:pPr/>
              <a:t>7</a:t>
            </a:fld>
            <a:endParaRPr lang="cs-CZ"/>
          </a:p>
        </p:txBody>
      </p:sp>
      <p:sp>
        <p:nvSpPr>
          <p:cNvPr id="972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72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7848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cs-CZ" dirty="0"/>
              <a:t>Podklady ke školení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cs-CZ"/>
              <a:t>ISO 14001:2015</a:t>
            </a:r>
            <a:endParaRPr lang="cs-CZ" dirty="0"/>
          </a:p>
        </p:txBody>
      </p:sp>
      <p:sp>
        <p:nvSpPr>
          <p:cNvPr id="1239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cs-CZ" dirty="0"/>
              <a:t>Sdružení poradců</a:t>
            </a:r>
          </a:p>
        </p:txBody>
      </p:sp>
      <p:sp>
        <p:nvSpPr>
          <p:cNvPr id="1239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266C91-70A1-4CD1-949D-512AD1C70077}" type="slidenum">
              <a:rPr lang="cs-CZ" smtClean="0"/>
              <a:pPr/>
              <a:t>8</a:t>
            </a:fld>
            <a:endParaRPr lang="cs-CZ" dirty="0"/>
          </a:p>
        </p:txBody>
      </p:sp>
      <p:sp>
        <p:nvSpPr>
          <p:cNvPr id="1239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39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736" tIns="45368" rIns="90736" bIns="45368"/>
          <a:lstStyle/>
          <a:p>
            <a:pPr algn="just" eaLnBrk="1" hangingPunct="1"/>
            <a:endParaRPr lang="cs-CZ" b="1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cs-CZ"/>
              <a:t>Seminář CIR 30.5.2012</a:t>
            </a:r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cs-CZ"/>
              <a:t>Verlag Dashöfer - Seminář 6.6.2012</a:t>
            </a:r>
          </a:p>
        </p:txBody>
      </p:sp>
      <p:sp>
        <p:nvSpPr>
          <p:cNvPr id="2089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cs-CZ"/>
              <a:t>Autor: Jiří Seger</a:t>
            </a:r>
          </a:p>
        </p:txBody>
      </p:sp>
      <p:sp>
        <p:nvSpPr>
          <p:cNvPr id="2089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EE7C33-FF7D-438C-92FA-CBC86FF4EAA1}" type="slidenum">
              <a:rPr lang="cs-CZ" smtClean="0"/>
              <a:pPr/>
              <a:t>9</a:t>
            </a:fld>
            <a:endParaRPr lang="cs-CZ"/>
          </a:p>
        </p:txBody>
      </p:sp>
      <p:sp>
        <p:nvSpPr>
          <p:cNvPr id="2089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495300"/>
            <a:ext cx="2641600" cy="1981200"/>
          </a:xfrm>
          <a:solidFill>
            <a:srgbClr val="FFFFFF"/>
          </a:solidFill>
          <a:ln/>
        </p:spPr>
      </p:sp>
      <p:sp>
        <p:nvSpPr>
          <p:cNvPr id="2089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2641601"/>
            <a:ext cx="4962525" cy="66040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2615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Sdružení poradců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Požadavky ISO 46001</a:t>
            </a: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0040C-A525-4CA5-823F-3031D03C3A7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Sdružení poradců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Požadavky ISO 46001</a:t>
            </a: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2EE2D-4195-476A-947D-415C7A5703D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Sdružení poradců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Požadavky ISO 46001</a:t>
            </a: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D38D7-EA8C-4082-A4DC-26A905370CA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Sdružení poradců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Požadavky ISO 46001</a:t>
            </a: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84629-C274-40B4-9059-8226F6536E1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Sdružení poradců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Požadavky ISO 46001</a:t>
            </a: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74B59-DE81-4F12-BE92-F905F1B517C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Sdružení poradců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Požadavky ISO 46001</a:t>
            </a: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F129E-B653-486C-A5C3-2A0481EE149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Sdružení poradců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Požadavky ISO 46001</a:t>
            </a: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C079B1-D9CE-40B5-9049-D812853DB88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Sdružení poradců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Požadavky ISO 46001</a:t>
            </a: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FB11E-803D-44DB-BD28-3D8590B7876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Sdružení poradců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Požadavky ISO 46001</a:t>
            </a: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ABBA47-F5FB-4E0F-B784-CB96B185DE7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Sdružení poradců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Požadavky ISO 46001</a:t>
            </a: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B6758-41A9-420C-9F0B-D9FF4C10BF8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Sdružení poradců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Požadavky ISO 46001</a:t>
            </a: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8E553E-30DE-486F-9928-7C99662D582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Nadpis, klipar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klipart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Sdružení poradců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Požadavky ISO 46001</a:t>
            </a: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944B7-BAC7-4F92-950A-181A1D0F743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Sdružení poradců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Požadavky ISO 46001</a:t>
            </a: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09041-871A-4A5F-9C84-952CFACDB90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cs-CZ"/>
              <a:t>Sdružení poradců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pt-BR"/>
              <a:t>Požadavky ISO 46001</a:t>
            </a:r>
            <a:endParaRPr 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964A768-7D6F-4035-90EE-3C6DAE1EFCB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gif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mlDrawing" Target="../drawings/vmlDrawing2.v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2938" y="1643063"/>
            <a:ext cx="8062912" cy="2714625"/>
          </a:xfrm>
          <a:solidFill>
            <a:schemeClr val="folHlink">
              <a:alpha val="5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cs-CZ" b="1" dirty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Požadavky </a:t>
            </a:r>
            <a:br>
              <a:rPr lang="cs-CZ" b="1" dirty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cs-CZ" b="1" dirty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ČSN ISO 46001:2021</a:t>
            </a:r>
            <a:endParaRPr lang="de-DE" b="1" dirty="0">
              <a:solidFill>
                <a:srgbClr val="3366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14500" y="4429125"/>
            <a:ext cx="6400800" cy="1752600"/>
          </a:xfrm>
        </p:spPr>
        <p:txBody>
          <a:bodyPr/>
          <a:lstStyle/>
          <a:p>
            <a:pPr eaLnBrk="1" hangingPunct="1"/>
            <a:endParaRPr lang="cs-CZ" sz="4000" b="1" dirty="0">
              <a:solidFill>
                <a:srgbClr val="660066"/>
              </a:solidFill>
            </a:endParaRPr>
          </a:p>
        </p:txBody>
      </p:sp>
      <p:sp>
        <p:nvSpPr>
          <p:cNvPr id="9220" name="TextovéPole 11"/>
          <p:cNvSpPr txBox="1">
            <a:spLocks noChangeArrowheads="1"/>
          </p:cNvSpPr>
          <p:nvPr/>
        </p:nvSpPr>
        <p:spPr bwMode="auto">
          <a:xfrm>
            <a:off x="1907704" y="620688"/>
            <a:ext cx="537368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Sdružení poradců</a:t>
            </a:r>
            <a:endParaRPr lang="cs-CZ" dirty="0"/>
          </a:p>
        </p:txBody>
      </p:sp>
      <p:sp>
        <p:nvSpPr>
          <p:cNvPr id="9221" name="Zástupný symbol pro datum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cs-CZ"/>
              <a:t>Sdružení poradců</a:t>
            </a:r>
          </a:p>
        </p:txBody>
      </p:sp>
      <p:sp>
        <p:nvSpPr>
          <p:cNvPr id="9222" name="Zástupný symbol pro číslo snímk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156FF42-00E0-4CC4-85B0-2E261E226B3B}" type="slidenum">
              <a:rPr lang="cs-CZ" smtClean="0"/>
              <a:pPr/>
              <a:t>1</a:t>
            </a:fld>
            <a:endParaRPr lang="cs-CZ"/>
          </a:p>
        </p:txBody>
      </p:sp>
      <p:sp>
        <p:nvSpPr>
          <p:cNvPr id="9223" name="Zástupný symbol pro zápatí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/>
              <a:t>Požadavky ISO 46001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21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datum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Sdružení poradců</a:t>
            </a:r>
          </a:p>
        </p:txBody>
      </p:sp>
      <p:sp>
        <p:nvSpPr>
          <p:cNvPr id="1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Požadavky ISO 46001</a:t>
            </a:r>
          </a:p>
        </p:txBody>
      </p:sp>
      <p:sp>
        <p:nvSpPr>
          <p:cNvPr id="1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1A888-8E15-4530-9BE4-4F898EB10F94}" type="slidenum">
              <a:rPr lang="cs-CZ"/>
              <a:pPr>
                <a:defRPr/>
              </a:pPr>
              <a:t>2</a:t>
            </a:fld>
            <a:endParaRPr lang="cs-CZ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27584" y="1627545"/>
            <a:ext cx="3569770" cy="2953583"/>
            <a:chOff x="1344" y="1103"/>
            <a:chExt cx="3643" cy="2353"/>
          </a:xfrm>
        </p:grpSpPr>
        <p:sp>
          <p:nvSpPr>
            <p:cNvPr id="4105" name="Oval 5"/>
            <p:cNvSpPr>
              <a:spLocks noChangeArrowheads="1"/>
            </p:cNvSpPr>
            <p:nvPr/>
          </p:nvSpPr>
          <p:spPr bwMode="auto">
            <a:xfrm>
              <a:off x="2400" y="1536"/>
              <a:ext cx="912" cy="576"/>
            </a:xfrm>
            <a:prstGeom prst="ellipse">
              <a:avLst/>
            </a:prstGeom>
            <a:solidFill>
              <a:srgbClr val="33CCFF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cs-CZ" sz="2400" b="0">
                  <a:solidFill>
                    <a:schemeClr val="tx1"/>
                  </a:solidFill>
                  <a:latin typeface="Times New Roman" pitchFamily="18" charset="0"/>
                </a:rPr>
                <a:t>plánuj</a:t>
              </a:r>
            </a:p>
          </p:txBody>
        </p:sp>
        <p:sp>
          <p:nvSpPr>
            <p:cNvPr id="4106" name="Oval 6"/>
            <p:cNvSpPr>
              <a:spLocks noChangeArrowheads="1"/>
            </p:cNvSpPr>
            <p:nvPr/>
          </p:nvSpPr>
          <p:spPr bwMode="auto">
            <a:xfrm>
              <a:off x="2400" y="2880"/>
              <a:ext cx="912" cy="576"/>
            </a:xfrm>
            <a:prstGeom prst="ellipse">
              <a:avLst/>
            </a:prstGeom>
            <a:solidFill>
              <a:srgbClr val="33CCFF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cs-CZ" sz="2400" b="0">
                  <a:solidFill>
                    <a:schemeClr val="tx1"/>
                  </a:solidFill>
                  <a:latin typeface="Times New Roman" pitchFamily="18" charset="0"/>
                </a:rPr>
                <a:t>prověř</a:t>
              </a:r>
            </a:p>
          </p:txBody>
        </p:sp>
        <p:sp>
          <p:nvSpPr>
            <p:cNvPr id="4107" name="Oval 7"/>
            <p:cNvSpPr>
              <a:spLocks noChangeArrowheads="1"/>
            </p:cNvSpPr>
            <p:nvPr/>
          </p:nvSpPr>
          <p:spPr bwMode="auto">
            <a:xfrm>
              <a:off x="3382" y="2238"/>
              <a:ext cx="1605" cy="517"/>
            </a:xfrm>
            <a:prstGeom prst="ellipse">
              <a:avLst/>
            </a:prstGeom>
            <a:solidFill>
              <a:srgbClr val="33CCFF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ctr" eaLnBrk="0" hangingPunct="0"/>
              <a:r>
                <a:rPr lang="cs-CZ" sz="2400" b="0" dirty="0" err="1">
                  <a:solidFill>
                    <a:schemeClr val="tx1"/>
                  </a:solidFill>
                  <a:latin typeface="Times New Roman" pitchFamily="18" charset="0"/>
                </a:rPr>
                <a:t>prov</a:t>
              </a:r>
              <a:r>
                <a:rPr lang="en-GB" sz="2400" b="0" dirty="0">
                  <a:solidFill>
                    <a:schemeClr val="tx1"/>
                  </a:solidFill>
                  <a:latin typeface="Times New Roman" pitchFamily="18" charset="0"/>
                </a:rPr>
                <a:t>e</a:t>
              </a:r>
              <a:r>
                <a:rPr lang="cs-CZ" sz="2400" b="0" dirty="0">
                  <a:solidFill>
                    <a:schemeClr val="tx1"/>
                  </a:solidFill>
                  <a:latin typeface="Times New Roman" pitchFamily="18" charset="0"/>
                </a:rPr>
                <a:t>ď</a:t>
              </a:r>
            </a:p>
          </p:txBody>
        </p:sp>
        <p:sp>
          <p:nvSpPr>
            <p:cNvPr id="4108" name="Oval 8"/>
            <p:cNvSpPr>
              <a:spLocks noChangeArrowheads="1"/>
            </p:cNvSpPr>
            <p:nvPr/>
          </p:nvSpPr>
          <p:spPr bwMode="auto">
            <a:xfrm>
              <a:off x="1344" y="2208"/>
              <a:ext cx="1122" cy="576"/>
            </a:xfrm>
            <a:prstGeom prst="ellipse">
              <a:avLst/>
            </a:prstGeom>
            <a:solidFill>
              <a:srgbClr val="33CCFF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cs-CZ" sz="2400" b="0" dirty="0">
                  <a:solidFill>
                    <a:schemeClr val="tx1"/>
                  </a:solidFill>
                  <a:latin typeface="Times New Roman" pitchFamily="18" charset="0"/>
                </a:rPr>
                <a:t>pokračuj</a:t>
              </a:r>
            </a:p>
          </p:txBody>
        </p:sp>
        <p:cxnSp>
          <p:nvCxnSpPr>
            <p:cNvPr id="4109" name="AutoShape 9"/>
            <p:cNvCxnSpPr>
              <a:cxnSpLocks noChangeShapeType="1"/>
              <a:stCxn id="4108" idx="1"/>
            </p:cNvCxnSpPr>
            <p:nvPr/>
          </p:nvCxnSpPr>
          <p:spPr bwMode="auto">
            <a:xfrm rot="5400000" flipH="1" flipV="1">
              <a:off x="1494" y="1118"/>
              <a:ext cx="1189" cy="116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4110" name="AutoShape 10"/>
            <p:cNvCxnSpPr>
              <a:cxnSpLocks noChangeShapeType="1"/>
              <a:stCxn id="4107" idx="4"/>
              <a:endCxn id="4106" idx="6"/>
            </p:cNvCxnSpPr>
            <p:nvPr/>
          </p:nvCxnSpPr>
          <p:spPr bwMode="auto">
            <a:xfrm rot="5400000">
              <a:off x="3542" y="2525"/>
              <a:ext cx="413" cy="873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4111" name="AutoShape 11"/>
            <p:cNvCxnSpPr>
              <a:cxnSpLocks noChangeShapeType="1"/>
              <a:stCxn id="4105" idx="6"/>
              <a:endCxn id="4107" idx="0"/>
            </p:cNvCxnSpPr>
            <p:nvPr/>
          </p:nvCxnSpPr>
          <p:spPr bwMode="auto">
            <a:xfrm>
              <a:off x="3312" y="1824"/>
              <a:ext cx="873" cy="414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4112" name="AutoShape 12"/>
            <p:cNvCxnSpPr>
              <a:cxnSpLocks noChangeShapeType="1"/>
              <a:stCxn id="4106" idx="2"/>
              <a:endCxn id="4108" idx="4"/>
            </p:cNvCxnSpPr>
            <p:nvPr/>
          </p:nvCxnSpPr>
          <p:spPr bwMode="auto">
            <a:xfrm rot="10800000">
              <a:off x="1905" y="2784"/>
              <a:ext cx="495" cy="384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sp>
        <p:nvSpPr>
          <p:cNvPr id="19" name="Rectangle 4"/>
          <p:cNvSpPr>
            <a:spLocks noGrp="1" noChangeArrowheads="1"/>
          </p:cNvSpPr>
          <p:nvPr>
            <p:ph type="title"/>
          </p:nvPr>
        </p:nvSpPr>
        <p:spPr>
          <a:xfrm>
            <a:off x="683568" y="188640"/>
            <a:ext cx="7772400" cy="1143000"/>
          </a:xfrm>
          <a:solidFill>
            <a:srgbClr val="FFFF00"/>
          </a:solidFill>
        </p:spPr>
        <p:txBody>
          <a:bodyPr/>
          <a:lstStyle/>
          <a:p>
            <a:pPr eaLnBrk="1" hangingPunct="1"/>
            <a:r>
              <a:rPr lang="en-GB" dirty="0" err="1">
                <a:solidFill>
                  <a:schemeClr val="accent2"/>
                </a:solidFill>
              </a:rPr>
              <a:t>Základ</a:t>
            </a:r>
            <a:r>
              <a:rPr lang="en-GB" dirty="0">
                <a:solidFill>
                  <a:schemeClr val="accent2"/>
                </a:solidFill>
              </a:rPr>
              <a:t> - p</a:t>
            </a:r>
            <a:r>
              <a:rPr lang="cs-CZ" dirty="0" err="1">
                <a:solidFill>
                  <a:schemeClr val="accent2"/>
                </a:solidFill>
              </a:rPr>
              <a:t>rincip</a:t>
            </a:r>
            <a:r>
              <a:rPr lang="cs-CZ" dirty="0">
                <a:solidFill>
                  <a:schemeClr val="accent2"/>
                </a:solidFill>
              </a:rPr>
              <a:t> neustálého zlepšování</a:t>
            </a:r>
          </a:p>
        </p:txBody>
      </p:sp>
      <p:pic>
        <p:nvPicPr>
          <p:cNvPr id="4" name="Obrázek 3" descr="Obsah obrázku exteriér, tráva, pták, stojící&#10;&#10;Popis byl vytvořen automaticky">
            <a:extLst>
              <a:ext uri="{FF2B5EF4-FFF2-40B4-BE49-F238E27FC236}">
                <a16:creationId xmlns:a16="http://schemas.microsoft.com/office/drawing/2014/main" id="{10A98A29-5289-4C73-A82F-092273A2A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116" y="2261886"/>
            <a:ext cx="4131377" cy="23342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C:\Users\Seger\AppData\Local\Microsoft\Windows\Temporary Internet Files\Content.IE5\UL4OD2PU\MC90031128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3618" y="4511386"/>
            <a:ext cx="2358822" cy="1814024"/>
          </a:xfrm>
          <a:prstGeom prst="rect">
            <a:avLst/>
          </a:prstGeom>
          <a:noFill/>
        </p:spPr>
      </p:pic>
      <p:sp>
        <p:nvSpPr>
          <p:cNvPr id="16386" name="Zástupný symbol pro datum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cs-CZ"/>
              <a:t>Sdružení poradců</a:t>
            </a:r>
          </a:p>
        </p:txBody>
      </p:sp>
      <p:sp>
        <p:nvSpPr>
          <p:cNvPr id="16387" name="Zástupný symbol pro zápatí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/>
              <a:t>Požadavky ISO 46001</a:t>
            </a:r>
            <a:endParaRPr lang="cs-CZ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260648"/>
            <a:ext cx="8568952" cy="1491952"/>
          </a:xfr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cs-CZ" dirty="0">
                <a:solidFill>
                  <a:schemeClr val="accent2"/>
                </a:solidFill>
              </a:rPr>
              <a:t>4.2 Porozumění potřebám a očekáváním zainteresovaných stran </a:t>
            </a:r>
          </a:p>
        </p:txBody>
      </p:sp>
      <p:sp>
        <p:nvSpPr>
          <p:cNvPr id="1639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23528" y="1772816"/>
            <a:ext cx="6048672" cy="4114800"/>
          </a:xfrm>
        </p:spPr>
        <p:txBody>
          <a:bodyPr/>
          <a:lstStyle/>
          <a:p>
            <a:pPr lvl="0" algn="just">
              <a:spcAft>
                <a:spcPts val="600"/>
              </a:spcAft>
              <a:buNone/>
            </a:pPr>
            <a:r>
              <a:rPr lang="cs-CZ" sz="2800" dirty="0"/>
              <a:t>Jednou ze zainteresovaných stran je stát: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cs-CZ" sz="2400" dirty="0">
                <a:ea typeface="Times New Roman"/>
                <a:cs typeface="Times New Roman"/>
              </a:rPr>
              <a:t>mít přístup k příslušným požadavkům právních předpisů a jiným požadavkům vztahujícím se k efektivitě hospodaření s vodou, užití vody a její spotřebě;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cs-CZ" sz="2400" dirty="0">
                <a:ea typeface="Times New Roman"/>
                <a:cs typeface="Times New Roman"/>
              </a:rPr>
              <a:t>určit, jak se tyto požadavky organizace týkají a zajistit, aby se braly v úvahu;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cs-CZ" sz="2400" dirty="0">
                <a:ea typeface="Times New Roman"/>
                <a:cs typeface="Times New Roman"/>
              </a:rPr>
              <a:t>ve stanovených intervalech přezkoumávat požadavky právních předpisů a jiné požadavky.</a:t>
            </a:r>
            <a:endParaRPr lang="cs-CZ" sz="2400" dirty="0"/>
          </a:p>
        </p:txBody>
      </p:sp>
      <p:sp>
        <p:nvSpPr>
          <p:cNvPr id="20" name="Obdélník 19"/>
          <p:cNvSpPr/>
          <p:nvPr/>
        </p:nvSpPr>
        <p:spPr>
          <a:xfrm>
            <a:off x="6444208" y="1916832"/>
            <a:ext cx="2699792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My potřebujeme</a:t>
            </a:r>
            <a:endParaRPr lang="cs-CZ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22" name="Přímá spojovací šipka 21"/>
          <p:cNvCxnSpPr/>
          <p:nvPr/>
        </p:nvCxnSpPr>
        <p:spPr bwMode="auto">
          <a:xfrm flipV="1">
            <a:off x="5364088" y="2348880"/>
            <a:ext cx="1656184" cy="2736304"/>
          </a:xfrm>
          <a:prstGeom prst="straightConnector1">
            <a:avLst/>
          </a:prstGeom>
          <a:solidFill>
            <a:srgbClr val="3399FF"/>
          </a:solid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Přímá spojovací šipka 23"/>
          <p:cNvCxnSpPr/>
          <p:nvPr/>
        </p:nvCxnSpPr>
        <p:spPr bwMode="auto">
          <a:xfrm flipV="1">
            <a:off x="5436096" y="4869160"/>
            <a:ext cx="288032" cy="72008"/>
          </a:xfrm>
          <a:prstGeom prst="straightConnector1">
            <a:avLst/>
          </a:prstGeom>
          <a:solidFill>
            <a:srgbClr val="3399FF"/>
          </a:solid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" name="Zástupný symbol pro číslo snímku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C944B7-BAC7-4F92-950A-181A1D0F743C}" type="slidenum">
              <a:rPr lang="cs-CZ" smtClean="0"/>
              <a:pPr>
                <a:defRPr/>
              </a:pPr>
              <a:t>3</a:t>
            </a:fld>
            <a:endParaRPr lang="cs-CZ"/>
          </a:p>
        </p:txBody>
      </p:sp>
      <p:pic>
        <p:nvPicPr>
          <p:cNvPr id="26" name="Picture 41" descr="BD05515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1504" y="2631867"/>
            <a:ext cx="1645193" cy="1768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8400000" rev="0"/>
            </a:camera>
            <a:lightRig rig="threePt" dir="t"/>
          </a:scene3d>
        </p:spPr>
      </p:pic>
      <p:pic>
        <p:nvPicPr>
          <p:cNvPr id="13" name="Obrázek 12" descr="blesk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7316259" y="3819036"/>
            <a:ext cx="1524559" cy="5123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88640"/>
            <a:ext cx="7772400" cy="864096"/>
          </a:xfr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cs-CZ" dirty="0">
                <a:solidFill>
                  <a:schemeClr val="accent2"/>
                </a:solidFill>
              </a:rPr>
              <a:t>6 Plánování</a:t>
            </a:r>
          </a:p>
        </p:txBody>
      </p:sp>
      <p:sp>
        <p:nvSpPr>
          <p:cNvPr id="16386" name="Zástupný symbol pro datum 4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cs-CZ"/>
              <a:t>Sdružení poradců</a:t>
            </a:r>
          </a:p>
        </p:txBody>
      </p:sp>
      <p:sp>
        <p:nvSpPr>
          <p:cNvPr id="16387" name="Zástupný symbol pro zápatí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/>
              <a:t>Požadavky ISO 46001</a:t>
            </a:r>
            <a:endParaRPr lang="cs-CZ"/>
          </a:p>
        </p:txBody>
      </p:sp>
      <p:sp>
        <p:nvSpPr>
          <p:cNvPr id="16388" name="Zástupný symbol pro číslo snímku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890C092-A93E-44A0-868D-A2F8DF181653}" type="slidenum">
              <a:rPr lang="cs-CZ" smtClean="0"/>
              <a:pPr/>
              <a:t>4</a:t>
            </a:fld>
            <a:endParaRPr lang="cs-CZ"/>
          </a:p>
        </p:txBody>
      </p:sp>
      <p:grpSp>
        <p:nvGrpSpPr>
          <p:cNvPr id="96258" name="Skupina 303"/>
          <p:cNvGrpSpPr>
            <a:grpSpLocks/>
          </p:cNvGrpSpPr>
          <p:nvPr/>
        </p:nvGrpSpPr>
        <p:grpSpPr bwMode="auto">
          <a:xfrm>
            <a:off x="1576866" y="1196752"/>
            <a:ext cx="5570604" cy="328303"/>
            <a:chOff x="292" y="0"/>
            <a:chExt cx="55703" cy="3283"/>
          </a:xfrm>
        </p:grpSpPr>
        <p:sp>
          <p:nvSpPr>
            <p:cNvPr id="284" name="Zaoblený obdélník 36"/>
            <p:cNvSpPr>
              <a:spLocks noChangeArrowheads="1"/>
            </p:cNvSpPr>
            <p:nvPr/>
          </p:nvSpPr>
          <p:spPr bwMode="auto">
            <a:xfrm>
              <a:off x="292" y="146"/>
              <a:ext cx="16168" cy="3137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cs-CZ" sz="11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Plánování vstupů</a:t>
              </a:r>
              <a:endParaRPr kumimoji="0" lang="cs-CZ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5" name="Zaoblený obdélník 37"/>
            <p:cNvSpPr>
              <a:spLocks noChangeArrowheads="1"/>
            </p:cNvSpPr>
            <p:nvPr/>
          </p:nvSpPr>
          <p:spPr bwMode="auto">
            <a:xfrm>
              <a:off x="19751" y="0"/>
              <a:ext cx="17195" cy="3136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cs-CZ" sz="11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P</a:t>
              </a:r>
              <a:r>
                <a:rPr kumimoji="0" lang="en-GB" sz="11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řezkoumání</a:t>
              </a:r>
              <a:r>
                <a:rPr kumimoji="0" lang="en-GB" sz="11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en-GB" sz="11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využití</a:t>
              </a:r>
              <a:r>
                <a:rPr kumimoji="0" lang="en-GB" sz="11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en-GB" sz="11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vody</a:t>
              </a:r>
              <a:endParaRPr kumimoji="0" lang="cs-CZ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" name="Zaoblený obdélník 41"/>
            <p:cNvSpPr>
              <a:spLocks noChangeArrowheads="1"/>
            </p:cNvSpPr>
            <p:nvPr/>
          </p:nvSpPr>
          <p:spPr bwMode="auto">
            <a:xfrm>
              <a:off x="41257" y="146"/>
              <a:ext cx="14738" cy="3137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cs-CZ" sz="11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Plánování výstupů</a:t>
              </a:r>
              <a:endParaRPr kumimoji="0" lang="cs-CZ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" name="Obrázek 2">
            <a:extLst>
              <a:ext uri="{FF2B5EF4-FFF2-40B4-BE49-F238E27FC236}">
                <a16:creationId xmlns:a16="http://schemas.microsoft.com/office/drawing/2014/main" id="{2D2F3467-4BE7-41B7-95B3-A036A3EECF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26691"/>
            <a:ext cx="7293976" cy="40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77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52400"/>
            <a:ext cx="8352928" cy="1116360"/>
          </a:xfr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cs-CZ" sz="3600" dirty="0">
                <a:solidFill>
                  <a:schemeClr val="accent2"/>
                </a:solidFill>
              </a:rPr>
              <a:t>Indikátory</a:t>
            </a:r>
          </a:p>
        </p:txBody>
      </p:sp>
      <p:sp>
        <p:nvSpPr>
          <p:cNvPr id="16386" name="Zástupný symbol pro datum 4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cs-CZ"/>
              <a:t>Sdružení poradců</a:t>
            </a:r>
          </a:p>
        </p:txBody>
      </p:sp>
      <p:sp>
        <p:nvSpPr>
          <p:cNvPr id="16387" name="Zástupný symbol pro zápatí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/>
              <a:t>Požadavky ISO 46001</a:t>
            </a:r>
            <a:endParaRPr lang="cs-CZ"/>
          </a:p>
        </p:txBody>
      </p:sp>
      <p:sp>
        <p:nvSpPr>
          <p:cNvPr id="16388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804248" y="6165304"/>
            <a:ext cx="1905000" cy="457200"/>
          </a:xfrm>
          <a:noFill/>
        </p:spPr>
        <p:txBody>
          <a:bodyPr/>
          <a:lstStyle/>
          <a:p>
            <a:fld id="{D890C092-A93E-44A0-868D-A2F8DF181653}" type="slidenum">
              <a:rPr lang="cs-CZ" smtClean="0"/>
              <a:pPr/>
              <a:t>5</a:t>
            </a:fld>
            <a:endParaRPr lang="cs-CZ" dirty="0"/>
          </a:p>
        </p:txBody>
      </p:sp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C0B7DA9B-E2AC-4CDC-ADA1-000B18B3C1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4331894"/>
              </p:ext>
            </p:extLst>
          </p:nvPr>
        </p:nvGraphicFramePr>
        <p:xfrm>
          <a:off x="755576" y="1263030"/>
          <a:ext cx="7151885" cy="499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Worksheet" r:id="rId5" imgW="6238915" imgH="4990922" progId="Excel.Sheet.8">
                  <p:embed/>
                </p:oleObj>
              </mc:Choice>
              <mc:Fallback>
                <p:oleObj name="Worksheet" r:id="rId5" imgW="6238915" imgH="4990922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5576" y="1263030"/>
                        <a:ext cx="7151885" cy="4991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56946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16632"/>
            <a:ext cx="8136904" cy="864096"/>
          </a:xfr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cs-CZ" sz="3600" dirty="0">
                <a:solidFill>
                  <a:schemeClr val="accent2"/>
                </a:solidFill>
              </a:rPr>
              <a:t>Akční plán</a:t>
            </a:r>
          </a:p>
        </p:txBody>
      </p:sp>
      <p:sp>
        <p:nvSpPr>
          <p:cNvPr id="16386" name="Zástupný symbol pro datum 4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cs-CZ"/>
              <a:t>Sdružení poradců</a:t>
            </a:r>
          </a:p>
        </p:txBody>
      </p:sp>
      <p:sp>
        <p:nvSpPr>
          <p:cNvPr id="16387" name="Zástupný symbol pro zápatí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/>
              <a:t>Požadavky ISO 46001</a:t>
            </a:r>
            <a:endParaRPr lang="cs-CZ" dirty="0"/>
          </a:p>
        </p:txBody>
      </p:sp>
      <p:sp>
        <p:nvSpPr>
          <p:cNvPr id="16388" name="Zástupný symbol pro číslo snímku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890C092-A93E-44A0-868D-A2F8DF181653}" type="slidenum">
              <a:rPr lang="cs-CZ" smtClean="0"/>
              <a:pPr/>
              <a:t>6</a:t>
            </a:fld>
            <a:endParaRPr lang="cs-CZ"/>
          </a:p>
        </p:txBody>
      </p:sp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3858732B-F6B4-48DF-9CB7-4FE67C8BAF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9680918"/>
              </p:ext>
            </p:extLst>
          </p:nvPr>
        </p:nvGraphicFramePr>
        <p:xfrm>
          <a:off x="467544" y="1011039"/>
          <a:ext cx="8280920" cy="5207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Worksheet" r:id="rId5" imgW="8162885" imgH="5981718" progId="Excel.Sheet.8">
                  <p:embed/>
                </p:oleObj>
              </mc:Choice>
              <mc:Fallback>
                <p:oleObj name="Worksheet" r:id="rId5" imgW="8162885" imgH="5981718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7544" y="1011039"/>
                        <a:ext cx="8280920" cy="52070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Zástupný symbol pro datum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cs-CZ"/>
              <a:t>Sdružení poradců</a:t>
            </a:r>
          </a:p>
        </p:txBody>
      </p:sp>
      <p:sp>
        <p:nvSpPr>
          <p:cNvPr id="11267" name="Zástupný symbol pro zápatí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/>
              <a:t>Požadavky ISO 46001</a:t>
            </a:r>
            <a:endParaRPr lang="cs-CZ"/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7772400" cy="1143000"/>
          </a:xfr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cs-CZ" dirty="0">
                <a:solidFill>
                  <a:schemeClr val="accent2"/>
                </a:solidFill>
              </a:rPr>
              <a:t>Požadavky na systém</a:t>
            </a:r>
          </a:p>
        </p:txBody>
      </p:sp>
      <p:sp>
        <p:nvSpPr>
          <p:cNvPr id="1127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124200" y="1981200"/>
            <a:ext cx="53340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cs-CZ" sz="2800" dirty="0"/>
          </a:p>
          <a:p>
            <a:pPr eaLnBrk="1" hangingPunct="1">
              <a:buFontTx/>
              <a:buNone/>
            </a:pPr>
            <a:endParaRPr lang="cs-CZ" sz="3600" b="1" kern="1200" dirty="0">
              <a:solidFill>
                <a:schemeClr val="bg2">
                  <a:lumMod val="60000"/>
                  <a:lumOff val="4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555776" y="1628800"/>
            <a:ext cx="59584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l">
              <a:buFont typeface="+mj-lt"/>
              <a:buAutoNum type="arabicPeriod" startAt="4"/>
              <a:defRPr/>
            </a:pPr>
            <a:r>
              <a:rPr lang="cs-CZ" sz="3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Kontext organizace</a:t>
            </a:r>
          </a:p>
          <a:p>
            <a:pPr marL="742950" indent="-742950" algn="l">
              <a:buFont typeface="+mj-lt"/>
              <a:buAutoNum type="arabicPeriod" startAt="4"/>
              <a:defRPr/>
            </a:pPr>
            <a:r>
              <a:rPr lang="cs-CZ" sz="3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Vedení (</a:t>
            </a:r>
            <a:r>
              <a:rPr lang="cs-CZ" sz="3600" b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leadership</a:t>
            </a:r>
            <a:r>
              <a:rPr lang="cs-CZ" sz="3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)</a:t>
            </a:r>
          </a:p>
          <a:p>
            <a:pPr marL="742950" indent="-742950" algn="l">
              <a:buFont typeface="+mj-lt"/>
              <a:buAutoNum type="arabicPeriod" startAt="4"/>
              <a:defRPr/>
            </a:pPr>
            <a:r>
              <a:rPr lang="cs-CZ" sz="3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Plánování</a:t>
            </a:r>
          </a:p>
          <a:p>
            <a:pPr marL="742950" indent="-742950" algn="l">
              <a:buFont typeface="+mj-lt"/>
              <a:buAutoNum type="arabicPeriod" startAt="4"/>
              <a:defRPr/>
            </a:pPr>
            <a:r>
              <a:rPr lang="cs-CZ" sz="3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Podpora</a:t>
            </a:r>
          </a:p>
          <a:p>
            <a:pPr marL="742950" indent="-742950" algn="l">
              <a:buFont typeface="+mj-lt"/>
              <a:buAutoNum type="arabicPeriod" startAt="4"/>
              <a:defRPr/>
            </a:pPr>
            <a:r>
              <a:rPr lang="cs-CZ" sz="3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Provoz</a:t>
            </a:r>
          </a:p>
          <a:p>
            <a:pPr marL="742950" indent="-742950" algn="l">
              <a:buFont typeface="+mj-lt"/>
              <a:buAutoNum type="arabicPeriod" startAt="4"/>
              <a:defRPr/>
            </a:pPr>
            <a:r>
              <a:rPr lang="cs-CZ" sz="3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Hodnocení výkonnosti</a:t>
            </a:r>
          </a:p>
          <a:p>
            <a:pPr marL="742950" indent="-742950" algn="l">
              <a:buFont typeface="+mj-lt"/>
              <a:buAutoNum type="arabicPeriod" startAt="4"/>
              <a:defRPr/>
            </a:pPr>
            <a:r>
              <a:rPr lang="cs-CZ" sz="3600" b="1" dirty="0">
                <a:solidFill>
                  <a:srgbClr val="FF0000"/>
                </a:solidFill>
              </a:rPr>
              <a:t>Zlepšování</a:t>
            </a:r>
          </a:p>
        </p:txBody>
      </p:sp>
      <p:sp>
        <p:nvSpPr>
          <p:cNvPr id="9" name="TextovéPole 8"/>
          <p:cNvSpPr txBox="1">
            <a:spLocks noChangeArrowheads="1"/>
          </p:cNvSpPr>
          <p:nvPr/>
        </p:nvSpPr>
        <p:spPr bwMode="auto">
          <a:xfrm>
            <a:off x="971600" y="1484784"/>
            <a:ext cx="1214437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30000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10" name="Obdélník 9"/>
          <p:cNvSpPr/>
          <p:nvPr/>
        </p:nvSpPr>
        <p:spPr>
          <a:xfrm>
            <a:off x="179512" y="1772816"/>
            <a:ext cx="244169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36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Organizace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971600" y="5445224"/>
            <a:ext cx="113364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36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musí</a:t>
            </a:r>
          </a:p>
        </p:txBody>
      </p:sp>
      <p:sp>
        <p:nvSpPr>
          <p:cNvPr id="12" name="Zástupný symbol pro číslo snímku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C944B7-BAC7-4F92-950A-181A1D0F743C}" type="slidenum">
              <a:rPr lang="cs-CZ" smtClean="0"/>
              <a:pPr>
                <a:defRPr/>
              </a:pPr>
              <a:t>7</a:t>
            </a:fld>
            <a:endParaRPr lang="cs-CZ"/>
          </a:p>
        </p:txBody>
      </p:sp>
      <p:pic>
        <p:nvPicPr>
          <p:cNvPr id="13" name="Obrázek 12" descr="kapky.gif">
            <a:extLst>
              <a:ext uri="{FF2B5EF4-FFF2-40B4-BE49-F238E27FC236}">
                <a16:creationId xmlns:a16="http://schemas.microsoft.com/office/drawing/2014/main" id="{559D16C3-F673-4D9A-946A-17881B8735F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194" y="1123534"/>
            <a:ext cx="7791766" cy="63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54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844824"/>
            <a:ext cx="7776864" cy="4248472"/>
          </a:xfrm>
          <a:blipFill>
            <a:blip r:embed="rId3" cstate="print"/>
            <a:tile tx="0" ty="0" sx="100000" sy="100000" flip="none" algn="tl"/>
          </a:blipFill>
        </p:spPr>
        <p:txBody>
          <a:bodyPr/>
          <a:lstStyle/>
          <a:p>
            <a:pPr marL="0" indent="0" algn="just" eaLnBrk="1" hangingPunct="1">
              <a:buNone/>
              <a:defRPr/>
            </a:pPr>
            <a:r>
              <a:rPr lang="cs-CZ" sz="3600" dirty="0"/>
              <a:t>„Organizace musí neustále zlepšovat vhodnost, přiměřenost adekvátnost a efektivnost WEMS. Toho dosáhne, jestliže bere v úvahu výstupy z hodnocení a přezkoumání systému managmentu, aby určila potřeby a příležitosti ke zlepšování</a:t>
            </a:r>
            <a:r>
              <a:rPr lang="cs-CZ" sz="4400" dirty="0"/>
              <a:t>“</a:t>
            </a:r>
            <a:endParaRPr lang="cs-CZ" sz="4800" dirty="0"/>
          </a:p>
        </p:txBody>
      </p:sp>
      <p:sp>
        <p:nvSpPr>
          <p:cNvPr id="39938" name="Zástupný symbol pro datum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cs-CZ"/>
              <a:t>Sdružení poradců</a:t>
            </a:r>
            <a:endParaRPr lang="cs-CZ" dirty="0"/>
          </a:p>
        </p:txBody>
      </p:sp>
      <p:sp>
        <p:nvSpPr>
          <p:cNvPr id="39939" name="Zástupný symbol pro zápatí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/>
              <a:t>Požadavky ISO 46001</a:t>
            </a:r>
            <a:endParaRPr lang="cs-CZ" dirty="0"/>
          </a:p>
        </p:txBody>
      </p:sp>
      <p:sp>
        <p:nvSpPr>
          <p:cNvPr id="3994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260648"/>
            <a:ext cx="7772400" cy="1143000"/>
          </a:xfr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cs-CZ" dirty="0">
                <a:solidFill>
                  <a:schemeClr val="accent2"/>
                </a:solidFill>
              </a:rPr>
              <a:t>10.2 Neustálé zlepšování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32EE2D-4195-476A-947D-415C7A5703DA}" type="slidenum">
              <a:rPr lang="cs-CZ" smtClean="0"/>
              <a:pPr>
                <a:defRPr/>
              </a:pPr>
              <a:t>8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ovéPole 3"/>
          <p:cNvSpPr txBox="1">
            <a:spLocks noChangeArrowheads="1"/>
          </p:cNvSpPr>
          <p:nvPr/>
        </p:nvSpPr>
        <p:spPr bwMode="auto">
          <a:xfrm>
            <a:off x="1643063" y="357188"/>
            <a:ext cx="6357937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sz="6000" b="1" i="1" dirty="0">
                <a:solidFill>
                  <a:schemeClr val="accent2">
                    <a:lumMod val="75000"/>
                  </a:schemeClr>
                </a:solidFill>
              </a:rPr>
              <a:t>Sdružení poradců</a:t>
            </a:r>
            <a:r>
              <a:rPr lang="cs-CZ" sz="6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>
              <a:defRPr/>
            </a:pPr>
            <a:endParaRPr lang="cs-CZ" dirty="0"/>
          </a:p>
        </p:txBody>
      </p:sp>
      <p:sp>
        <p:nvSpPr>
          <p:cNvPr id="5" name="Nadpis 4"/>
          <p:cNvSpPr>
            <a:spLocks noGrp="1"/>
          </p:cNvSpPr>
          <p:nvPr>
            <p:ph type="ctrTitle"/>
          </p:nvPr>
        </p:nvSpPr>
        <p:spPr>
          <a:xfrm>
            <a:off x="857250" y="1214438"/>
            <a:ext cx="7929563" cy="2000250"/>
          </a:xfrm>
        </p:spPr>
        <p:txBody>
          <a:bodyPr/>
          <a:lstStyle/>
          <a:p>
            <a:pPr eaLnBrk="1" hangingPunct="1">
              <a:defRPr/>
            </a:pPr>
            <a:r>
              <a:rPr lang="cs-CZ" sz="3600" dirty="0">
                <a:solidFill>
                  <a:schemeClr val="accent2">
                    <a:lumMod val="75000"/>
                  </a:schemeClr>
                </a:solidFill>
              </a:rPr>
              <a:t>Systémy managementu</a:t>
            </a:r>
            <a:br>
              <a:rPr lang="cs-CZ" sz="36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cs-CZ" sz="3600" dirty="0">
                <a:solidFill>
                  <a:schemeClr val="accent2">
                    <a:lumMod val="75000"/>
                  </a:schemeClr>
                </a:solidFill>
              </a:rPr>
              <a:t>Ochrana životního prostředí</a:t>
            </a:r>
            <a:br>
              <a:rPr lang="cs-CZ" sz="36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cs-CZ" sz="3600" dirty="0">
                <a:solidFill>
                  <a:schemeClr val="accent2">
                    <a:lumMod val="75000"/>
                  </a:schemeClr>
                </a:solidFill>
              </a:rPr>
              <a:t>Poradenství, školení, audity </a:t>
            </a:r>
          </a:p>
        </p:txBody>
      </p:sp>
      <p:sp>
        <p:nvSpPr>
          <p:cNvPr id="134148" name="TextovéPole 5"/>
          <p:cNvSpPr txBox="1">
            <a:spLocks noChangeArrowheads="1"/>
          </p:cNvSpPr>
          <p:nvPr/>
        </p:nvSpPr>
        <p:spPr bwMode="auto">
          <a:xfrm>
            <a:off x="467544" y="3429000"/>
            <a:ext cx="2919809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cs-CZ" sz="2000" dirty="0"/>
              <a:t>Ing. Alena Švarcová</a:t>
            </a:r>
          </a:p>
          <a:p>
            <a:pPr algn="l"/>
            <a:r>
              <a:rPr lang="cs-CZ" sz="2000" dirty="0"/>
              <a:t>Na Hájku 367</a:t>
            </a:r>
          </a:p>
          <a:p>
            <a:pPr algn="l"/>
            <a:r>
              <a:rPr lang="cs-CZ" sz="2000" dirty="0"/>
              <a:t>180 00  Praha 8</a:t>
            </a:r>
          </a:p>
          <a:p>
            <a:pPr algn="l"/>
            <a:r>
              <a:rPr lang="cs-CZ" sz="2000" dirty="0"/>
              <a:t>+420 775 320 422</a:t>
            </a:r>
          </a:p>
          <a:p>
            <a:pPr algn="l"/>
            <a:r>
              <a:rPr lang="cs-CZ" sz="2000" dirty="0"/>
              <a:t>alena@</a:t>
            </a:r>
            <a:r>
              <a:rPr lang="cs-CZ" sz="2000" dirty="0" err="1"/>
              <a:t>svarcova.com</a:t>
            </a:r>
            <a:endParaRPr lang="cs-CZ" sz="2000" dirty="0"/>
          </a:p>
          <a:p>
            <a:pPr algn="l"/>
            <a:r>
              <a:rPr lang="cs-CZ" sz="2000" dirty="0"/>
              <a:t>www.</a:t>
            </a:r>
            <a:r>
              <a:rPr lang="cs-CZ" sz="2000" dirty="0" err="1"/>
              <a:t>svarcova.com</a:t>
            </a:r>
            <a:endParaRPr lang="cs-CZ" sz="2000" dirty="0"/>
          </a:p>
        </p:txBody>
      </p:sp>
      <p:sp>
        <p:nvSpPr>
          <p:cNvPr id="134149" name="TextovéPole 6"/>
          <p:cNvSpPr txBox="1">
            <a:spLocks noChangeArrowheads="1"/>
          </p:cNvSpPr>
          <p:nvPr/>
        </p:nvSpPr>
        <p:spPr bwMode="auto">
          <a:xfrm>
            <a:off x="3347864" y="3429000"/>
            <a:ext cx="309634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cs-CZ" sz="2000" dirty="0"/>
              <a:t>Ing. Jiří Seger</a:t>
            </a:r>
          </a:p>
          <a:p>
            <a:pPr algn="l"/>
            <a:r>
              <a:rPr lang="cs-CZ" sz="2000" dirty="0"/>
              <a:t>Veverkova 23</a:t>
            </a:r>
          </a:p>
          <a:p>
            <a:pPr algn="l"/>
            <a:r>
              <a:rPr lang="cs-CZ" sz="2000" dirty="0"/>
              <a:t>170 00  Praha 7</a:t>
            </a:r>
          </a:p>
          <a:p>
            <a:pPr algn="l"/>
            <a:r>
              <a:rPr lang="cs-CZ" sz="2000" dirty="0"/>
              <a:t>+420 602 644 626</a:t>
            </a:r>
          </a:p>
          <a:p>
            <a:pPr algn="l"/>
            <a:r>
              <a:rPr lang="cs-CZ" sz="2000" dirty="0"/>
              <a:t>seger@</a:t>
            </a:r>
            <a:r>
              <a:rPr lang="cs-CZ" sz="2000" dirty="0" err="1"/>
              <a:t>seger.cz</a:t>
            </a:r>
            <a:endParaRPr lang="cs-CZ" sz="2000" dirty="0"/>
          </a:p>
          <a:p>
            <a:pPr algn="l"/>
            <a:r>
              <a:rPr lang="cs-CZ" sz="2000" dirty="0"/>
              <a:t>www.</a:t>
            </a:r>
            <a:r>
              <a:rPr lang="cs-CZ" sz="2000" dirty="0" err="1"/>
              <a:t>seger.cz</a:t>
            </a:r>
            <a:endParaRPr lang="cs-CZ" sz="2000" dirty="0"/>
          </a:p>
        </p:txBody>
      </p:sp>
      <p:sp>
        <p:nvSpPr>
          <p:cNvPr id="134150" name="Zástupný symbol pro datum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cs-CZ"/>
              <a:t>Sdružení poradců</a:t>
            </a:r>
          </a:p>
        </p:txBody>
      </p:sp>
      <p:sp>
        <p:nvSpPr>
          <p:cNvPr id="134151" name="Zástupný symbol pro číslo snímku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7FA4E12-A783-40F0-8900-D499B3750C89}" type="slidenum">
              <a:rPr lang="cs-CZ" smtClean="0"/>
              <a:pPr/>
              <a:t>9</a:t>
            </a:fld>
            <a:endParaRPr lang="cs-CZ"/>
          </a:p>
        </p:txBody>
      </p:sp>
      <p:sp>
        <p:nvSpPr>
          <p:cNvPr id="134152" name="Zástupný symbol pro zápatí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l-PL"/>
              <a:t>Požadavky ISO 46001</a:t>
            </a:r>
            <a:endParaRPr lang="cs-CZ"/>
          </a:p>
        </p:txBody>
      </p:sp>
      <p:sp>
        <p:nvSpPr>
          <p:cNvPr id="9" name="TextovéPole 6"/>
          <p:cNvSpPr txBox="1">
            <a:spLocks noChangeArrowheads="1"/>
          </p:cNvSpPr>
          <p:nvPr/>
        </p:nvSpPr>
        <p:spPr bwMode="auto">
          <a:xfrm>
            <a:off x="5868144" y="3429000"/>
            <a:ext cx="302433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cs-CZ" sz="2000" dirty="0"/>
              <a:t>Mgr. Hana Nečesalová</a:t>
            </a:r>
          </a:p>
          <a:p>
            <a:pPr algn="l"/>
            <a:r>
              <a:rPr lang="cs-CZ" sz="2000" dirty="0"/>
              <a:t>Drdlova  7</a:t>
            </a:r>
          </a:p>
          <a:p>
            <a:pPr algn="l"/>
            <a:r>
              <a:rPr lang="cs-CZ" sz="2000" dirty="0"/>
              <a:t>591 01  Žďár nad Sázavou</a:t>
            </a:r>
          </a:p>
          <a:p>
            <a:pPr algn="l"/>
            <a:r>
              <a:rPr lang="cs-CZ" sz="2000" dirty="0"/>
              <a:t>+420 602 572 821</a:t>
            </a:r>
          </a:p>
          <a:p>
            <a:pPr algn="l"/>
            <a:r>
              <a:rPr lang="cs-CZ" sz="2000" dirty="0" err="1"/>
              <a:t>necesalova</a:t>
            </a:r>
            <a:r>
              <a:rPr lang="cs-CZ" sz="2000" dirty="0"/>
              <a:t>@</a:t>
            </a:r>
            <a:r>
              <a:rPr lang="cs-CZ" sz="2000" dirty="0" err="1"/>
              <a:t>necesalova.cz</a:t>
            </a:r>
            <a:endParaRPr lang="cs-CZ" sz="2000" dirty="0"/>
          </a:p>
          <a:p>
            <a:pPr algn="l"/>
            <a:r>
              <a:rPr lang="cs-CZ" sz="2000" dirty="0"/>
              <a:t>www.</a:t>
            </a:r>
            <a:r>
              <a:rPr lang="cs-CZ" sz="2000" dirty="0" err="1"/>
              <a:t>necesalova.cz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14587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44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8065</TotalTime>
  <Words>377</Words>
  <Application>Microsoft Office PowerPoint</Application>
  <PresentationFormat>Předvádění na obrazovce (4:3)</PresentationFormat>
  <Paragraphs>110</Paragraphs>
  <Slides>9</Slides>
  <Notes>8</Notes>
  <HiddenSlides>0</HiddenSlides>
  <MMClips>0</MMClips>
  <ScaleCrop>false</ScaleCrop>
  <HeadingPairs>
    <vt:vector size="8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Default Design</vt:lpstr>
      <vt:lpstr>Worksheet</vt:lpstr>
      <vt:lpstr>Požadavky  ČSN ISO 46001:2021</vt:lpstr>
      <vt:lpstr>Základ - princip neustálého zlepšování</vt:lpstr>
      <vt:lpstr>4.2 Porozumění potřebám a očekáváním zainteresovaných stran </vt:lpstr>
      <vt:lpstr>6 Plánování</vt:lpstr>
      <vt:lpstr>Indikátory</vt:lpstr>
      <vt:lpstr>Akční plán</vt:lpstr>
      <vt:lpstr>Požadavky na systém</vt:lpstr>
      <vt:lpstr>10.2 Neustálé zlepšování</vt:lpstr>
      <vt:lpstr>Systémy managementu Ochrana životního prostředí Poradenství, školení, audity </vt:lpstr>
    </vt:vector>
  </TitlesOfParts>
  <Company>Seger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 46001:2018</dc:title>
  <dc:subject>Požadavky normy</dc:subject>
  <dc:creator>ing. Jiří Seger</dc:creator>
  <dc:description/>
  <cp:lastModifiedBy>Jiří Seger</cp:lastModifiedBy>
  <cp:revision>366</cp:revision>
  <dcterms:created xsi:type="dcterms:W3CDTF">2005-02-16T12:18:51Z</dcterms:created>
  <dcterms:modified xsi:type="dcterms:W3CDTF">2022-01-31T08:57:55Z</dcterms:modified>
</cp:coreProperties>
</file>